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89" r:id="rId3"/>
    <p:sldId id="290" r:id="rId4"/>
    <p:sldId id="291" r:id="rId5"/>
    <p:sldId id="28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138BDAB-D37B-4C15-BE90-551F0A801811}">
          <p14:sldIdLst>
            <p14:sldId id="256"/>
            <p14:sldId id="289"/>
            <p14:sldId id="290"/>
            <p14:sldId id="291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AA3F"/>
    <a:srgbClr val="00AA3F"/>
    <a:srgbClr val="0BB945"/>
    <a:srgbClr val="0DE154"/>
    <a:srgbClr val="00D65E"/>
    <a:srgbClr val="00D684"/>
    <a:srgbClr val="00CC99"/>
    <a:srgbClr val="418784"/>
    <a:srgbClr val="0000CC"/>
    <a:srgbClr val="C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>
      <p:cViewPr varScale="1">
        <p:scale>
          <a:sx n="111" d="100"/>
          <a:sy n="111" d="100"/>
        </p:scale>
        <p:origin x="30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E971B-3D69-4AB9-A68F-D91977402CF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45C95-29BE-4CC5-9B52-8991A9B030C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ISPT – Instituto Superior Politécnico de Tete">
            <a:extLst>
              <a:ext uri="{FF2B5EF4-FFF2-40B4-BE49-F238E27FC236}">
                <a16:creationId xmlns:a16="http://schemas.microsoft.com/office/drawing/2014/main" id="{1DAB97FB-7BFF-5678-A5F6-6CF1CA76C7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9000" y="112712"/>
            <a:ext cx="1068984" cy="7778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B0B36-AA96-404D-84C9-7784A9D4818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69B41-C4FD-4125-A9A3-1F040AE8518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247900" y="1600200"/>
            <a:ext cx="7696200" cy="914400"/>
          </a:xfrm>
          <a:noFill/>
        </p:spPr>
        <p:txBody>
          <a:bodyPr>
            <a:noAutofit/>
          </a:bodyPr>
          <a:lstStyle/>
          <a:p>
            <a:r>
              <a:rPr lang="pt-PT" sz="3200" b="1" dirty="0">
                <a:solidFill>
                  <a:srgbClr val="0AAA3F"/>
                </a:solidFill>
              </a:rPr>
              <a:t>XII EDIÇÃO DAS JORNADAS CIENTÍFICAS-2026</a:t>
            </a:r>
            <a:endParaRPr lang="en-US" sz="3200" b="1" dirty="0">
              <a:solidFill>
                <a:srgbClr val="0AAA3F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04800" y="2927685"/>
            <a:ext cx="11582400" cy="1139525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j-lt"/>
                <a:cs typeface="Times New Roman" panose="02020603050405020304" pitchFamily="18" charset="0"/>
              </a:rPr>
              <a:t>DEVELOPMENT OF A CERTIFICATION AUTHORITY (CA) SERVER</a:t>
            </a:r>
            <a:endParaRPr lang="en-US" sz="36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Subtitle 2"/>
          <p:cNvSpPr txBox="1"/>
          <p:nvPr/>
        </p:nvSpPr>
        <p:spPr>
          <a:xfrm>
            <a:off x="3076575" y="4495800"/>
            <a:ext cx="6038850" cy="99060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None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570480" indent="-2570480" algn="l">
              <a:spcBef>
                <a:spcPts val="0"/>
              </a:spcBef>
            </a:pPr>
            <a:r>
              <a:rPr lang="en-US" sz="2400" b="1" dirty="0">
                <a:solidFill>
                  <a:srgbClr val="00A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ORADOR	: George Ziba</a:t>
            </a:r>
          </a:p>
          <a:p>
            <a:pPr marL="2570480" indent="-2570480" algn="l">
              <a:spcBef>
                <a:spcPts val="0"/>
              </a:spcBef>
            </a:pPr>
            <a:r>
              <a:rPr lang="en-US" sz="2400" b="1" dirty="0">
                <a:solidFill>
                  <a:srgbClr val="00A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	:	</a:t>
            </a:r>
            <a:r>
              <a:rPr lang="en-GB" sz="2400" b="1" dirty="0">
                <a:solidFill>
                  <a:srgbClr val="00A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 4</a:t>
            </a:r>
            <a:r>
              <a:rPr lang="en-GB" sz="2400" b="1" baseline="30000" dirty="0">
                <a:solidFill>
                  <a:srgbClr val="00A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b="1" dirty="0">
                <a:solidFill>
                  <a:srgbClr val="00A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April 2025</a:t>
            </a:r>
            <a:endParaRPr lang="en-US" sz="2400" dirty="0">
              <a:solidFill>
                <a:srgbClr val="00AA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11235" y="5914990"/>
            <a:ext cx="65695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0480" indent="-2570480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Endereço do local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ISPT – Instituto Superior Politécnico de Tete">
            <a:extLst>
              <a:ext uri="{FF2B5EF4-FFF2-40B4-BE49-F238E27FC236}">
                <a16:creationId xmlns:a16="http://schemas.microsoft.com/office/drawing/2014/main" id="{6D5BA30B-CFE1-DFEB-0C96-9EF3A904D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101" y="133349"/>
            <a:ext cx="2015795" cy="14668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457200"/>
            <a:ext cx="111252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Notes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</a:p>
          <a:p>
            <a:pPr marL="533400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Actual Table of contents to depend of the individual presentation.</a:t>
            </a:r>
          </a:p>
          <a:p>
            <a:pPr marL="533400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Throughout the presentation:</a:t>
            </a:r>
          </a:p>
          <a:p>
            <a:pPr marL="1078230" lvl="1" indent="-544830">
              <a:spcAft>
                <a:spcPts val="1200"/>
              </a:spcAft>
              <a:buFont typeface="Courier New" panose="02070309020205020404" pitchFamily="49" charset="0"/>
              <a:buChar char="o"/>
              <a:tabLst>
                <a:tab pos="1077595" algn="l"/>
              </a:tabLst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Headings – Fonts between 28 and 40.</a:t>
            </a:r>
          </a:p>
          <a:p>
            <a:pPr marL="1078230" lvl="1" indent="-544830">
              <a:spcAft>
                <a:spcPts val="1200"/>
              </a:spcAft>
              <a:buFont typeface="Courier New" panose="02070309020205020404" pitchFamily="49" charset="0"/>
              <a:buChar char="o"/>
              <a:tabLst>
                <a:tab pos="1077595" algn="l"/>
              </a:tabLst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Body of Slide, Fonts between 24 and 28.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Paragraph spacing: Before: 0 and after: 6 to 12.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Line spacing of  between 1.08 and 1.1.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There must be excellent contrast between the slide background </a:t>
            </a: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colour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and the font </a:t>
            </a: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colours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. A white background with fonts in </a:t>
            </a:r>
            <a:r>
              <a:rPr 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Red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sz="2800" b="1" dirty="0">
                <a:cs typeface="Times New Roman" panose="02020603050405020304" pitchFamily="18" charset="0"/>
              </a:rPr>
              <a:t>Black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or </a:t>
            </a:r>
            <a:r>
              <a:rPr lang="en-US" sz="2800" b="1" dirty="0">
                <a:solidFill>
                  <a:srgbClr val="0000CC"/>
                </a:solidFill>
                <a:cs typeface="Times New Roman" panose="02020603050405020304" pitchFamily="18" charset="0"/>
              </a:rPr>
              <a:t>Navy Blue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is a preferred set up.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Font types or faces preferred: </a:t>
            </a:r>
            <a:r>
              <a:rPr lang="en-US" sz="28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Arial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381000"/>
            <a:ext cx="111252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Notes Cont’d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Avoid too much animation. Animations can freeze during presentation, and this can </a:t>
            </a: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jeopardise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a presentation.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Avoid crowding the slide with too much text. Bulleted short points convey a better presentation. </a:t>
            </a:r>
            <a:r>
              <a:rPr lang="en-US" sz="2800" b="1" i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REMEMBER:</a:t>
            </a:r>
            <a:r>
              <a:rPr lang="en-US" sz="2800" i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 You are presenting and not conducting a reading session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Add </a:t>
            </a:r>
            <a:r>
              <a:rPr 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Visualisations</a:t>
            </a:r>
            <a:r>
              <a:rPr 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 to Your Presentation. </a:t>
            </a:r>
            <a:r>
              <a:rPr 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Visualisations</a:t>
            </a:r>
            <a:r>
              <a:rPr 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 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are a great way to break the monotony of bullet points in your PowerPoint presentation. A well-placed graph, chart or stunning image can hold your audience’s attention or provide a visual representation of a fact. 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The slide size should be </a:t>
            </a:r>
            <a:r>
              <a:rPr 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Widescreen (16:9)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or the </a:t>
            </a:r>
            <a:r>
              <a:rPr 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Standard Screen (4:3)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838200"/>
            <a:ext cx="112014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Notes Cont’d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The Presentations are normally </a:t>
            </a:r>
            <a:r>
              <a:rPr lang="en-US" sz="28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10 minutes (strictly)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. Slides must generally be limited to no more than double the number of minutes given for presentation, i.e. 20 slides in all - including the Title and End slides. This gives the presenter about 30 seconds per slide.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The EIZ logo must appear on each slide. </a:t>
            </a:r>
          </a:p>
          <a:p>
            <a:pPr marL="533400" lvl="1" indent="-533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The slides must contain the ISPT </a:t>
            </a: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colours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0AAA3F"/>
                </a:solidFill>
                <a:cs typeface="Times New Roman" panose="02020603050405020304" pitchFamily="18" charset="0"/>
              </a:rPr>
              <a:t>Green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, White and </a:t>
            </a:r>
            <a:r>
              <a:rPr lang="en-US" sz="2800" dirty="0">
                <a:cs typeface="Times New Roman" panose="02020603050405020304" pitchFamily="18" charset="0"/>
              </a:rPr>
              <a:t>Black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5031110"/>
            <a:ext cx="754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325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Times New Roman</vt:lpstr>
      <vt:lpstr>Office Theme</vt:lpstr>
      <vt:lpstr>XII EDIÇÃO DAS JORNADAS CIENTÍFICAS-2026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UNIVERSITY OF ZAMBIA SCHOOL OF ENGINEERING DEPARTMENT OF MECHANICAL ENGINEERING   ME 431 – STRENGTH OF MATERIALS II  Principal Strains in Three Dimensions</dc:title>
  <dc:creator>GMMunakaampe</dc:creator>
  <cp:lastModifiedBy>Elsa Pansilvania Andre Manjate</cp:lastModifiedBy>
  <cp:revision>89</cp:revision>
  <dcterms:created xsi:type="dcterms:W3CDTF">2010-10-03T08:05:00Z</dcterms:created>
  <dcterms:modified xsi:type="dcterms:W3CDTF">2026-08-06T15:16:51Z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DCD78AD881EE4DE9BC671C63386891F3</vt:lpwstr>
  </property>
  <property fmtid="{D5CDD505-2E9C-101B-9397-08002B2CF9AE}" pid="3" name="KSOProductBuildVer">
    <vt:lpwstr>2057-11.2.0.11486</vt:lpwstr>
  </property>
</Properties>
</file>